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303" r:id="rId6"/>
    <p:sldId id="294" r:id="rId7"/>
    <p:sldId id="302" r:id="rId8"/>
    <p:sldId id="295" r:id="rId9"/>
    <p:sldId id="296" r:id="rId10"/>
    <p:sldId id="298" r:id="rId11"/>
    <p:sldId id="297" r:id="rId12"/>
    <p:sldId id="299" r:id="rId13"/>
    <p:sldId id="300" r:id="rId14"/>
    <p:sldId id="301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39" autoAdjust="0"/>
  </p:normalViewPr>
  <p:slideViewPr>
    <p:cSldViewPr snapToGrid="0">
      <p:cViewPr varScale="1">
        <p:scale>
          <a:sx n="119" d="100"/>
          <a:sy n="119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INDICAZIONI ALLA REVISIONE: DEFINIZIONE E CRITERI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Paolo </a:t>
            </a:r>
            <a:r>
              <a:rPr lang="it-IT" sz="2800" b="1" dirty="0" err="1">
                <a:solidFill>
                  <a:srgbClr val="00ACB6"/>
                </a:solidFill>
              </a:rPr>
              <a:t>bernante</a:t>
            </a:r>
            <a:endParaRPr lang="it-IT" sz="2800" b="1" dirty="0">
              <a:solidFill>
                <a:srgbClr val="00ACB6"/>
              </a:solidFill>
            </a:endParaRPr>
          </a:p>
          <a:p>
            <a:r>
              <a:rPr lang="it-IT" sz="2800" b="1" dirty="0">
                <a:solidFill>
                  <a:srgbClr val="00ACB6"/>
                </a:solidFill>
              </a:rPr>
              <a:t>Alma mater </a:t>
            </a:r>
            <a:r>
              <a:rPr lang="it-IT" sz="2800" b="1" dirty="0" err="1">
                <a:solidFill>
                  <a:srgbClr val="00ACB6"/>
                </a:solidFill>
              </a:rPr>
              <a:t>studiorum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universita’</a:t>
            </a:r>
            <a:r>
              <a:rPr lang="it-IT" sz="2800" b="1" dirty="0">
                <a:solidFill>
                  <a:srgbClr val="00ACB6"/>
                </a:solidFill>
              </a:rPr>
              <a:t> di bologna</a:t>
            </a:r>
          </a:p>
          <a:p>
            <a:r>
              <a:rPr lang="it-IT" sz="2800" b="1" dirty="0">
                <a:solidFill>
                  <a:srgbClr val="00ACB6"/>
                </a:solidFill>
              </a:rPr>
              <a:t>Centro di chirurgia metabolica e </a:t>
            </a:r>
            <a:r>
              <a:rPr lang="it-IT" sz="2800" b="1" dirty="0" err="1">
                <a:solidFill>
                  <a:srgbClr val="00ACB6"/>
                </a:solidFill>
              </a:rPr>
              <a:t>dell’obesita’</a:t>
            </a:r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97BB3C-0012-37EF-A810-D951B4124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69" y="0"/>
            <a:ext cx="8479840" cy="60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CCD710-BCEF-A812-95EF-F756A5D4AE9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871997" y="216000"/>
            <a:ext cx="6011280" cy="6470640"/>
          </a:xfrm>
          <a:prstGeom prst="rect">
            <a:avLst/>
          </a:prstGeom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33D8356-7E4A-2BDF-AC55-EF3F7F14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" y="1160365"/>
            <a:ext cx="5633792" cy="37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278CCD-F02E-BDFB-5835-22388F18A514}"/>
              </a:ext>
            </a:extLst>
          </p:cNvPr>
          <p:cNvSpPr txBox="1"/>
          <p:nvPr/>
        </p:nvSpPr>
        <p:spPr>
          <a:xfrm>
            <a:off x="1086522" y="1118795"/>
            <a:ext cx="4010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DISCLOSURE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CONSULENTE DI UNIBO PER MEDTRONIC</a:t>
            </a:r>
          </a:p>
        </p:txBody>
      </p:sp>
    </p:spTree>
    <p:extLst>
      <p:ext uri="{BB962C8B-B14F-4D97-AF65-F5344CB8AC3E}">
        <p14:creationId xmlns:p14="http://schemas.microsoft.com/office/powerpoint/2010/main" val="102821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8F20E2-6DC7-D950-1431-F80B027FFEDA}"/>
              </a:ext>
            </a:extLst>
          </p:cNvPr>
          <p:cNvSpPr txBox="1">
            <a:spLocks noChangeArrowheads="1"/>
          </p:cNvSpPr>
          <p:nvPr/>
        </p:nvSpPr>
        <p:spPr>
          <a:xfrm>
            <a:off x="527534" y="687083"/>
            <a:ext cx="10048875" cy="3751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b="1" i="1" dirty="0"/>
              <a:t>Definition of success</a:t>
            </a:r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</a:t>
            </a:r>
            <a:r>
              <a:rPr lang="it-IT" altLang="it-IT" dirty="0" err="1"/>
              <a:t>Durable</a:t>
            </a:r>
            <a:r>
              <a:rPr lang="it-IT" altLang="it-IT" dirty="0"/>
              <a:t> control of weight </a:t>
            </a:r>
            <a:r>
              <a:rPr lang="it-IT" altLang="it-IT" dirty="0" err="1"/>
              <a:t>loss</a:t>
            </a:r>
            <a:r>
              <a:rPr lang="it-IT" altLang="it-IT" dirty="0"/>
              <a:t> with </a:t>
            </a:r>
            <a:r>
              <a:rPr lang="it-IT" altLang="it-IT" dirty="0" err="1"/>
              <a:t>resolution</a:t>
            </a:r>
            <a:r>
              <a:rPr lang="it-IT" altLang="it-IT" dirty="0"/>
              <a:t> or </a:t>
            </a:r>
            <a:r>
              <a:rPr lang="it-IT" altLang="it-IT" dirty="0" err="1"/>
              <a:t>improvement</a:t>
            </a:r>
            <a:r>
              <a:rPr lang="it-IT" altLang="it-IT" dirty="0"/>
              <a:t> of </a:t>
            </a:r>
            <a:r>
              <a:rPr lang="it-IT" altLang="it-IT" dirty="0" err="1"/>
              <a:t>comorbid</a:t>
            </a:r>
            <a:r>
              <a:rPr lang="it-IT" altLang="it-IT" dirty="0"/>
              <a:t> </a:t>
            </a:r>
            <a:r>
              <a:rPr lang="it-IT" altLang="it-IT" dirty="0" err="1"/>
              <a:t>conditions</a:t>
            </a:r>
            <a:r>
              <a:rPr lang="it-IT" altLang="it-IT" dirty="0"/>
              <a:t> and good </a:t>
            </a:r>
            <a:r>
              <a:rPr lang="it-IT" altLang="it-IT" dirty="0" err="1"/>
              <a:t>QoL</a:t>
            </a: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EWL &gt; 50% (Adelaide study group, Reinhold)</a:t>
            </a:r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b="1" i="1" dirty="0"/>
              <a:t>Definition of </a:t>
            </a:r>
            <a:r>
              <a:rPr lang="it-IT" altLang="it-IT" b="1" i="1" dirty="0" err="1"/>
              <a:t>failure</a:t>
            </a:r>
            <a:endParaRPr lang="it-IT" altLang="it-IT" b="1" i="1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</a:t>
            </a:r>
            <a:r>
              <a:rPr lang="it-IT" altLang="it-IT" dirty="0" err="1"/>
              <a:t>Inadequate</a:t>
            </a:r>
            <a:r>
              <a:rPr lang="it-IT" altLang="it-IT" dirty="0"/>
              <a:t> weight </a:t>
            </a:r>
            <a:r>
              <a:rPr lang="it-IT" altLang="it-IT" dirty="0" err="1"/>
              <a:t>loss</a:t>
            </a:r>
            <a:r>
              <a:rPr lang="it-IT" altLang="it-IT" dirty="0"/>
              <a:t> or weight </a:t>
            </a:r>
            <a:r>
              <a:rPr lang="it-IT" altLang="it-IT" dirty="0" err="1"/>
              <a:t>regain</a:t>
            </a: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</a:t>
            </a:r>
            <a:r>
              <a:rPr lang="it-IT" altLang="it-IT" b="1" i="1" dirty="0">
                <a:solidFill>
                  <a:srgbClr val="FF0000"/>
                </a:solidFill>
              </a:rPr>
              <a:t>No consensus</a:t>
            </a:r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EWL &lt; 40% (</a:t>
            </a:r>
            <a:r>
              <a:rPr lang="it-IT" altLang="it-IT" dirty="0" err="1"/>
              <a:t>Fobi</a:t>
            </a:r>
            <a:r>
              <a:rPr lang="it-IT" altLang="it-IT" dirty="0"/>
              <a:t>)</a:t>
            </a:r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it-IT" altLang="it-IT" dirty="0"/>
              <a:t>- </a:t>
            </a:r>
            <a:r>
              <a:rPr lang="it-IT" altLang="it-IT" dirty="0" err="1"/>
              <a:t>Should</a:t>
            </a:r>
            <a:r>
              <a:rPr lang="it-IT" altLang="it-IT" dirty="0"/>
              <a:t> be </a:t>
            </a:r>
            <a:r>
              <a:rPr lang="it-IT" altLang="it-IT" dirty="0" err="1"/>
              <a:t>based</a:t>
            </a:r>
            <a:r>
              <a:rPr lang="it-IT" altLang="it-IT" dirty="0"/>
              <a:t> on the </a:t>
            </a:r>
            <a:r>
              <a:rPr lang="it-IT" altLang="it-IT" dirty="0" err="1"/>
              <a:t>expected</a:t>
            </a:r>
            <a:r>
              <a:rPr lang="it-IT" altLang="it-IT" dirty="0"/>
              <a:t> </a:t>
            </a:r>
            <a:r>
              <a:rPr lang="it-IT" altLang="it-IT" dirty="0" err="1"/>
              <a:t>average</a:t>
            </a:r>
            <a:r>
              <a:rPr lang="it-IT" altLang="it-IT" dirty="0"/>
              <a:t> </a:t>
            </a:r>
            <a:r>
              <a:rPr lang="it-IT" altLang="it-IT" dirty="0" err="1"/>
              <a:t>results</a:t>
            </a:r>
            <a:r>
              <a:rPr lang="it-IT" altLang="it-IT" dirty="0"/>
              <a:t> of a </a:t>
            </a:r>
            <a:r>
              <a:rPr lang="it-IT" altLang="it-IT" dirty="0" err="1"/>
              <a:t>particular</a:t>
            </a:r>
            <a:r>
              <a:rPr lang="it-IT" altLang="it-IT" dirty="0"/>
              <a:t> </a:t>
            </a:r>
            <a:r>
              <a:rPr lang="it-IT" altLang="it-IT" dirty="0" err="1"/>
              <a:t>operation</a:t>
            </a:r>
            <a:r>
              <a:rPr lang="it-IT" altLang="it-IT" dirty="0"/>
              <a:t> </a:t>
            </a:r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  <a:p>
            <a:pPr lvl="1" indent="-28098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it-IT" altLang="it-IT" dirty="0"/>
          </a:p>
        </p:txBody>
      </p:sp>
      <p:pic>
        <p:nvPicPr>
          <p:cNvPr id="1026" name="Picture 2" descr="Image with no description">
            <a:extLst>
              <a:ext uri="{FF2B5EF4-FFF2-40B4-BE49-F238E27FC236}">
                <a16:creationId xmlns:a16="http://schemas.microsoft.com/office/drawing/2014/main" id="{F81C23FA-24AB-EAD1-49C1-6FECC80C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81" y="1552764"/>
            <a:ext cx="4137520" cy="3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54BCFC-8258-7657-6EEA-605F364F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270831"/>
            <a:ext cx="2576945" cy="13350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3ECB17-4C49-B28E-8B66-CD40649A7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447"/>
            <a:ext cx="12098378" cy="40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9BBEEA-1484-0C56-A192-D1B1681E4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0528"/>
            <a:ext cx="7772400" cy="40875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ACB54C-3B01-EF2C-D713-5291F2E7A97E}"/>
              </a:ext>
            </a:extLst>
          </p:cNvPr>
          <p:cNvSpPr txBox="1"/>
          <p:nvPr/>
        </p:nvSpPr>
        <p:spPr>
          <a:xfrm>
            <a:off x="9606579" y="57338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7987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9FCC1F-11A9-89BF-3079-51B82C02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2" y="1128275"/>
            <a:ext cx="11695835" cy="37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9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5E9EF4-40EA-1DB1-FC8F-3C25971D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2281781"/>
            <a:ext cx="12095973" cy="22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9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B40AE5-52F1-32C3-2DF2-E900C809B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208888"/>
            <a:ext cx="12067310" cy="20136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98D9BC6-2CA7-441B-1FA8-585734D55E3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202872" y="2396834"/>
            <a:ext cx="5775807" cy="36123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2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74AE2F-220F-4ADE-241C-0B1D11093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" y="112933"/>
            <a:ext cx="12048774" cy="56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5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235</TotalTime>
  <Words>96</Words>
  <Application>Microsoft Macintosh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Calibri</vt:lpstr>
      <vt:lpstr>Wingdings</vt:lpstr>
      <vt:lpstr>RetrospectVTI</vt:lpstr>
      <vt:lpstr>INDICAZIONI ALLA REVISIONE: DEFINIZIONE E CRITERI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Paolo Bernante</cp:lastModifiedBy>
  <cp:revision>22</cp:revision>
  <dcterms:created xsi:type="dcterms:W3CDTF">2022-02-27T17:36:31Z</dcterms:created>
  <dcterms:modified xsi:type="dcterms:W3CDTF">2025-05-08T06:43:16Z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